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602" r:id="rId1"/>
  </p:sldMasterIdLst>
  <p:notesMasterIdLst>
    <p:notesMasterId r:id="rId26"/>
  </p:notesMasterIdLst>
  <p:handoutMasterIdLst>
    <p:handoutMasterId r:id="rId27"/>
  </p:handoutMasterIdLst>
  <p:sldIdLst>
    <p:sldId id="280" r:id="rId2"/>
    <p:sldId id="407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32" r:id="rId11"/>
    <p:sldId id="415" r:id="rId12"/>
    <p:sldId id="416" r:id="rId13"/>
    <p:sldId id="417" r:id="rId14"/>
    <p:sldId id="418" r:id="rId15"/>
    <p:sldId id="419" r:id="rId16"/>
    <p:sldId id="420" r:id="rId17"/>
    <p:sldId id="422" r:id="rId18"/>
    <p:sldId id="423" r:id="rId19"/>
    <p:sldId id="424" r:id="rId20"/>
    <p:sldId id="427" r:id="rId21"/>
    <p:sldId id="428" r:id="rId22"/>
    <p:sldId id="429" r:id="rId23"/>
    <p:sldId id="430" r:id="rId24"/>
    <p:sldId id="43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BE45"/>
    <a:srgbClr val="FF3400"/>
    <a:srgbClr val="FFC466"/>
    <a:srgbClr val="FFE549"/>
    <a:srgbClr val="FFB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2274" autoAdjust="0"/>
  </p:normalViewPr>
  <p:slideViewPr>
    <p:cSldViewPr snapToObjects="1">
      <p:cViewPr>
        <p:scale>
          <a:sx n="103" d="100"/>
          <a:sy n="103" d="100"/>
        </p:scale>
        <p:origin x="-1160" y="-80"/>
      </p:cViewPr>
      <p:guideLst>
        <p:guide orient="horz" pos="259"/>
        <p:guide orient="horz" pos="4159"/>
        <p:guide orient="horz" pos="4173"/>
        <p:guide orient="horz" pos="232"/>
        <p:guide orient="horz" pos="2813"/>
        <p:guide pos="228"/>
        <p:guide pos="4899"/>
      </p:guideLst>
    </p:cSldViewPr>
  </p:slideViewPr>
  <p:outlineViewPr>
    <p:cViewPr>
      <p:scale>
        <a:sx n="33" d="100"/>
        <a:sy n="33" d="100"/>
      </p:scale>
      <p:origin x="0" y="1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6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9836-148E-9640-95D9-707ED8F1BEF4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E421C-4A55-B94D-A8CD-6431B953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3F63-24FD-4447-A4B1-6FBC57D09BA9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20B15-B97F-7242-8F59-CA298CAE66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8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6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2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7547280" y="301320"/>
            <a:ext cx="1909589" cy="1306948"/>
          </a:xfrm>
          <a:prstGeom prst="triangle">
            <a:avLst>
              <a:gd name="adj" fmla="val 48331"/>
            </a:avLst>
          </a:prstGeom>
          <a:gradFill flip="none" rotWithShape="1">
            <a:gsLst>
              <a:gs pos="0">
                <a:srgbClr val="FF3400"/>
              </a:gs>
              <a:gs pos="49000">
                <a:srgbClr val="FF6600"/>
              </a:gs>
              <a:gs pos="100000">
                <a:srgbClr val="FFBE45"/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3" r:id="rId1"/>
    <p:sldLayoutId id="2147485604" r:id="rId2"/>
    <p:sldLayoutId id="2147485605" r:id="rId3"/>
    <p:sldLayoutId id="2147485606" r:id="rId4"/>
    <p:sldLayoutId id="2147485607" r:id="rId5"/>
    <p:sldLayoutId id="2147485608" r:id="rId6"/>
    <p:sldLayoutId id="2147485609" r:id="rId7"/>
    <p:sldLayoutId id="2147485610" r:id="rId8"/>
    <p:sldLayoutId id="2147485611" r:id="rId9"/>
    <p:sldLayoutId id="2147485612" r:id="rId10"/>
    <p:sldLayoutId id="2147485613" r:id="rId11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19825" y="1854212"/>
            <a:ext cx="5349210" cy="1436419"/>
          </a:xfrm>
        </p:spPr>
        <p:txBody>
          <a:bodyPr/>
          <a:lstStyle/>
          <a:p>
            <a:r>
              <a:rPr lang="en-US" sz="6000" dirty="0" smtClean="0"/>
              <a:t>Explore art</a:t>
            </a:r>
            <a:endParaRPr lang="en-US" sz="6000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1_richardson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/>
          <a:stretch/>
        </p:blipFill>
        <p:spPr>
          <a:xfrm>
            <a:off x="2124471" y="378493"/>
            <a:ext cx="4967809" cy="629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25000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632" y="554608"/>
            <a:ext cx="5682704" cy="568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2579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032" y="548680"/>
            <a:ext cx="5729312" cy="57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2045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0012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1629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120519"/>
            <a:ext cx="6781800" cy="4616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89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10091352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0120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pic3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1565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59816" y="1930147"/>
            <a:ext cx="5648623" cy="903070"/>
          </a:xfrm>
        </p:spPr>
        <p:txBody>
          <a:bodyPr>
            <a:noAutofit/>
          </a:bodyPr>
          <a:lstStyle/>
          <a:p>
            <a:r>
              <a:rPr lang="en-US" sz="4800" dirty="0" smtClean="0"/>
              <a:t>MC Escher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460397" y="2742111"/>
            <a:ext cx="5313222" cy="562278"/>
          </a:xfrm>
        </p:spPr>
        <p:txBody>
          <a:bodyPr>
            <a:normAutofit/>
          </a:bodyPr>
          <a:lstStyle/>
          <a:p>
            <a:r>
              <a:rPr lang="en-US" sz="1800" spc="260" dirty="0" smtClean="0">
                <a:latin typeface="Gill Sans"/>
                <a:cs typeface="Gill Sans"/>
              </a:rPr>
              <a:t>June 1898 – March 1972</a:t>
            </a:r>
            <a:endParaRPr lang="en-US" sz="1800" spc="260" dirty="0">
              <a:latin typeface="Gill Sans"/>
              <a:cs typeface="Gill Sans"/>
            </a:endParaRPr>
          </a:p>
        </p:txBody>
      </p:sp>
      <p:pic>
        <p:nvPicPr>
          <p:cNvPr id="5" name="Picture 4" descr="ile:EscherSelf19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5052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62625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53008" y="980728"/>
            <a:ext cx="2894856" cy="43616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 smtClean="0">
              <a:latin typeface="Gill Sans"/>
              <a:cs typeface="Gill Sans"/>
            </a:endParaRPr>
          </a:p>
          <a:p>
            <a:pPr marL="285750" indent="-285750">
              <a:buFont typeface="Arial"/>
              <a:buChar char="•"/>
            </a:pPr>
            <a:r>
              <a:rPr lang="en-US" b="0" spc="260" dirty="0" smtClean="0">
                <a:latin typeface="Gill Sans"/>
                <a:cs typeface="Gill Sans"/>
              </a:rPr>
              <a:t>BORN IN THE NETHERLANDS</a:t>
            </a:r>
          </a:p>
          <a:p>
            <a:pPr marL="285750" indent="-285750">
              <a:buFont typeface="Arial"/>
              <a:buChar char="•"/>
            </a:pPr>
            <a:endParaRPr lang="en-US" b="0" spc="260" dirty="0" smtClean="0">
              <a:latin typeface="Gill Sans"/>
              <a:cs typeface="Gill Sans"/>
            </a:endParaRPr>
          </a:p>
          <a:p>
            <a:pPr marL="285750" indent="-285750">
              <a:buFont typeface="Arial"/>
              <a:buChar char="•"/>
            </a:pPr>
            <a:r>
              <a:rPr lang="en-GB" b="0" spc="260" dirty="0" smtClean="0">
                <a:latin typeface="Gill Sans"/>
                <a:cs typeface="Gill Sans"/>
              </a:rPr>
              <a:t>SICKLY CHILD</a:t>
            </a:r>
          </a:p>
          <a:p>
            <a:pPr marL="285750" indent="-285750">
              <a:buFont typeface="Arial"/>
              <a:buChar char="•"/>
            </a:pPr>
            <a:endParaRPr lang="en-GB" b="0" spc="260" dirty="0" smtClean="0">
              <a:latin typeface="Gill Sans"/>
              <a:cs typeface="Gill Sans"/>
            </a:endParaRPr>
          </a:p>
          <a:p>
            <a:pPr marL="285750" indent="-285750">
              <a:buFont typeface="Arial"/>
              <a:buChar char="•"/>
            </a:pPr>
            <a:r>
              <a:rPr lang="en-GB" b="0" spc="260" dirty="0" smtClean="0">
                <a:latin typeface="Gill Sans"/>
                <a:cs typeface="Gill Sans"/>
              </a:rPr>
              <a:t>DIDN’T DO WELL AT SCHOOL</a:t>
            </a:r>
          </a:p>
          <a:p>
            <a:pPr marL="285750" indent="-285750">
              <a:buFont typeface="Arial"/>
              <a:buChar char="•"/>
            </a:pPr>
            <a:endParaRPr lang="en-GB" b="0" spc="260" dirty="0" smtClean="0">
              <a:latin typeface="Gill Sans"/>
              <a:cs typeface="Gill Sans"/>
            </a:endParaRPr>
          </a:p>
          <a:p>
            <a:pPr marL="285750" indent="-285750">
              <a:buFont typeface="Arial"/>
              <a:buChar char="•"/>
            </a:pPr>
            <a:r>
              <a:rPr lang="en-GB" b="0" spc="260" dirty="0" smtClean="0">
                <a:latin typeface="Gill Sans"/>
                <a:cs typeface="Gill Sans"/>
              </a:rPr>
              <a:t>LOVED TO DRAW!</a:t>
            </a:r>
            <a:endParaRPr lang="en-GB" b="0" spc="26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76672"/>
            <a:ext cx="15055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Early life</a:t>
            </a:r>
            <a:endParaRPr lang="en-US" sz="2800" b="1" dirty="0">
              <a:latin typeface="+mj-lt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054" y="1706082"/>
            <a:ext cx="4727631" cy="5268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227" y="766282"/>
            <a:ext cx="2374900" cy="187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441102"/>
            <a:ext cx="14605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2685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53008" y="980728"/>
            <a:ext cx="3263330" cy="43616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 smtClean="0">
              <a:latin typeface="Gill Sans"/>
              <a:cs typeface="Gill Sans"/>
            </a:endParaRPr>
          </a:p>
          <a:p>
            <a:pPr marL="285750" indent="-285750">
              <a:buFont typeface="Arial"/>
              <a:buChar char="•"/>
            </a:pPr>
            <a:r>
              <a:rPr lang="en-US" b="0" spc="260" dirty="0" smtClean="0">
                <a:latin typeface="Gill Sans"/>
                <a:cs typeface="Gill Sans"/>
              </a:rPr>
              <a:t>STUDIED </a:t>
            </a:r>
            <a:r>
              <a:rPr lang="en-GB" b="0" dirty="0" smtClean="0">
                <a:latin typeface="Gill Sans"/>
                <a:cs typeface="Gill Sans"/>
              </a:rPr>
              <a:t>ARCHITECTURE AND DECORATIVE ARTS. </a:t>
            </a:r>
          </a:p>
          <a:p>
            <a:pPr marL="285750" indent="-285750">
              <a:buFont typeface="Arial"/>
              <a:buChar char="•"/>
            </a:pPr>
            <a:endParaRPr lang="en-US" b="0" spc="260" dirty="0" smtClean="0">
              <a:latin typeface="Gill Sans"/>
              <a:cs typeface="Gill Sans"/>
            </a:endParaRPr>
          </a:p>
          <a:p>
            <a:pPr marL="285750" indent="-285750">
              <a:buFont typeface="Arial"/>
              <a:buChar char="•"/>
            </a:pPr>
            <a:r>
              <a:rPr lang="en-GB" b="0" spc="260" dirty="0" smtClean="0">
                <a:latin typeface="Gill Sans"/>
                <a:cs typeface="Gill Sans"/>
              </a:rPr>
              <a:t>VERY INFLUENCED BY THE BUILDINGS AND ARCHITECTURE</a:t>
            </a:r>
          </a:p>
          <a:p>
            <a:pPr marL="285750" indent="-285750">
              <a:buFont typeface="Arial"/>
              <a:buChar char="•"/>
            </a:pPr>
            <a:endParaRPr lang="en-GB" b="0" spc="260" dirty="0" smtClean="0">
              <a:latin typeface="Gill Sans"/>
              <a:cs typeface="Gill Sans"/>
            </a:endParaRPr>
          </a:p>
          <a:p>
            <a:pPr marL="285750" indent="-285750">
              <a:buFont typeface="Arial"/>
              <a:buChar char="•"/>
            </a:pPr>
            <a:r>
              <a:rPr lang="en-GB" b="0" spc="260" dirty="0" smtClean="0">
                <a:latin typeface="Gill Sans"/>
                <a:cs typeface="Gill Sans"/>
              </a:rPr>
              <a:t>LIVED IN ITALY, SWITZERLAND AND EVENTUALLY BACK TO THE NETHERLANDS</a:t>
            </a:r>
            <a:endParaRPr lang="en-GB" b="0" spc="26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76672"/>
            <a:ext cx="15440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Later life</a:t>
            </a:r>
            <a:endParaRPr lang="en-US" sz="2800" b="1" dirty="0">
              <a:latin typeface="+mj-lt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780432"/>
            <a:ext cx="3175000" cy="422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32656"/>
            <a:ext cx="215900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4076082"/>
            <a:ext cx="2794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0104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80927" y="2037868"/>
            <a:ext cx="5648623" cy="120430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Value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713096" y="1924060"/>
            <a:ext cx="6511131" cy="329259"/>
          </a:xfrm>
        </p:spPr>
        <p:txBody>
          <a:bodyPr>
            <a:normAutofit fontScale="32500" lnSpcReduction="20000"/>
          </a:bodyPr>
          <a:lstStyle/>
          <a:p>
            <a:r>
              <a:rPr lang="en-US" sz="6000" dirty="0" smtClean="0"/>
              <a:t>Element of art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875235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76672"/>
            <a:ext cx="21891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Franklin Gothic Medium"/>
                <a:cs typeface="Franklin Gothic Medium"/>
              </a:rPr>
              <a:t>Drawing Hands</a:t>
            </a:r>
            <a:r>
              <a:rPr lang="en-GB" sz="2400" dirty="0" smtClean="0"/>
              <a:t>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i="1" dirty="0" smtClean="0"/>
              <a:t>1948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791" y="1172108"/>
            <a:ext cx="6849616" cy="51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4910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476672"/>
            <a:ext cx="14066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Franklin Gothic Medium"/>
                <a:cs typeface="Franklin Gothic Medium"/>
              </a:rPr>
              <a:t>Waterfall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i="1" dirty="0" smtClean="0"/>
              <a:t>1961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7237"/>
            <a:ext cx="5535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6492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7384"/>
            <a:ext cx="712089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1461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Franklin Gothic Medium"/>
                <a:cs typeface="Franklin Gothic Medium"/>
              </a:rPr>
              <a:t>Relativity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i="1" dirty="0" smtClean="0"/>
              <a:t>1953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864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20688"/>
            <a:ext cx="7848872" cy="56166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4th grade value projec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2660" r="9926" b="3816"/>
          <a:stretch/>
        </p:blipFill>
        <p:spPr>
          <a:xfrm>
            <a:off x="1167456" y="987732"/>
            <a:ext cx="7068879" cy="48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16914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ue proje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491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6453336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06130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7" y="5661248"/>
            <a:ext cx="6996505" cy="648072"/>
          </a:xfrm>
        </p:spPr>
        <p:txBody>
          <a:bodyPr>
            <a:normAutofit/>
          </a:bodyPr>
          <a:lstStyle/>
          <a:p>
            <a:r>
              <a:rPr lang="en-US" b="0" dirty="0" smtClean="0"/>
              <a:t>What is Value?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36587" y="4077072"/>
            <a:ext cx="7521702" cy="244827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54864" indent="0" algn="l" rtl="0" eaLnBrk="1" latinLnBrk="0" hangingPunct="1">
              <a:spcBef>
                <a:spcPct val="20000"/>
              </a:spcBef>
              <a:buClr>
                <a:srgbClr val="FF6600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rgbClr val="FF6600"/>
              </a:buClr>
              <a:buSzPct val="95000"/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" y="14471"/>
            <a:ext cx="9144000" cy="5574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60755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8" y="-21065"/>
            <a:ext cx="6996048" cy="1362075"/>
          </a:xfrm>
        </p:spPr>
        <p:txBody>
          <a:bodyPr/>
          <a:lstStyle/>
          <a:p>
            <a:r>
              <a:rPr lang="en-US" b="0" dirty="0" smtClean="0"/>
              <a:t>The value </a:t>
            </a:r>
            <a:r>
              <a:rPr lang="en-US" b="0" dirty="0" err="1" smtClean="0"/>
              <a:t>grayscale</a:t>
            </a:r>
            <a:endParaRPr lang="en-US" b="0" dirty="0"/>
          </a:p>
        </p:txBody>
      </p:sp>
      <p:pic>
        <p:nvPicPr>
          <p:cNvPr id="6" name="Picture 5" descr="http://www.studiocodex.com/images/artelements/value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" y="2152316"/>
            <a:ext cx="7869958" cy="1996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011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76672"/>
            <a:ext cx="57023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833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10704"/>
            <a:ext cx="57023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4095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_20131004_04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5" r="20139"/>
          <a:stretch/>
        </p:blipFill>
        <p:spPr>
          <a:xfrm>
            <a:off x="1572444" y="644765"/>
            <a:ext cx="5857056" cy="56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389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_20131016_0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4545" r="15278" b="8292"/>
          <a:stretch/>
        </p:blipFill>
        <p:spPr>
          <a:xfrm>
            <a:off x="1199559" y="850900"/>
            <a:ext cx="7012267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9652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_20131208_18_04_12_Pr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20995" b="13148"/>
          <a:stretch/>
        </p:blipFill>
        <p:spPr>
          <a:xfrm>
            <a:off x="2184400" y="332656"/>
            <a:ext cx="5040412" cy="61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810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11674</TotalTime>
  <Words>71</Words>
  <Application>Microsoft Macintosh PowerPoint</Application>
  <PresentationFormat>On-screen Show (4:3)</PresentationFormat>
  <Paragraphs>30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Angles</vt:lpstr>
      <vt:lpstr>Explore art</vt:lpstr>
      <vt:lpstr>Value</vt:lpstr>
      <vt:lpstr>What is Value?</vt:lpstr>
      <vt:lpstr>The value grayscale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 Escher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</dc:title>
  <dc:creator>Joanne Richardson</dc:creator>
  <cp:lastModifiedBy>Joanne</cp:lastModifiedBy>
  <cp:revision>446</cp:revision>
  <cp:lastPrinted>2010-12-10T07:18:53Z</cp:lastPrinted>
  <dcterms:created xsi:type="dcterms:W3CDTF">2010-11-08T02:18:32Z</dcterms:created>
  <dcterms:modified xsi:type="dcterms:W3CDTF">2015-10-30T01:27:42Z</dcterms:modified>
</cp:coreProperties>
</file>