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527" r:id="rId1"/>
  </p:sldMasterIdLst>
  <p:notesMasterIdLst>
    <p:notesMasterId r:id="rId19"/>
  </p:notesMasterIdLst>
  <p:handoutMasterIdLst>
    <p:handoutMasterId r:id="rId20"/>
  </p:handoutMasterIdLst>
  <p:sldIdLst>
    <p:sldId id="280" r:id="rId2"/>
    <p:sldId id="256" r:id="rId3"/>
    <p:sldId id="335" r:id="rId4"/>
    <p:sldId id="349" r:id="rId5"/>
    <p:sldId id="357" r:id="rId6"/>
    <p:sldId id="336" r:id="rId7"/>
    <p:sldId id="343" r:id="rId8"/>
    <p:sldId id="338" r:id="rId9"/>
    <p:sldId id="342" r:id="rId10"/>
    <p:sldId id="339" r:id="rId11"/>
    <p:sldId id="322" r:id="rId12"/>
    <p:sldId id="334" r:id="rId13"/>
    <p:sldId id="358" r:id="rId14"/>
    <p:sldId id="359" r:id="rId15"/>
    <p:sldId id="367" r:id="rId16"/>
    <p:sldId id="369" r:id="rId17"/>
    <p:sldId id="3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520">
          <p15:clr>
            <a:srgbClr val="A4A3A4"/>
          </p15:clr>
        </p15:guide>
        <p15:guide id="2" pos="58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FFBE45"/>
    <a:srgbClr val="FF3400"/>
    <a:srgbClr val="FFC466"/>
    <a:srgbClr val="FFE549"/>
    <a:srgbClr val="FFB2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39" autoAdjust="0"/>
    <p:restoredTop sz="92274" autoAdjust="0"/>
  </p:normalViewPr>
  <p:slideViewPr>
    <p:cSldViewPr snapToObjects="1">
      <p:cViewPr varScale="1">
        <p:scale>
          <a:sx n="73" d="100"/>
          <a:sy n="73" d="100"/>
        </p:scale>
        <p:origin x="-1896" y="-112"/>
      </p:cViewPr>
      <p:guideLst>
        <p:guide orient="horz" pos="520"/>
        <p:guide pos="583"/>
      </p:guideLst>
    </p:cSldViewPr>
  </p:slideViewPr>
  <p:outlineViewPr>
    <p:cViewPr>
      <p:scale>
        <a:sx n="33" d="100"/>
        <a:sy n="33" d="100"/>
      </p:scale>
      <p:origin x="0" y="1208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9" d="100"/>
          <a:sy n="89" d="100"/>
        </p:scale>
        <p:origin x="-367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BC9836-148E-9640-95D9-707ED8F1BEF4}" type="datetimeFigureOut">
              <a:rPr lang="en-US" smtClean="0"/>
              <a:t>10/20/15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E421C-4A55-B94D-A8CD-6431B953DF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8764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A33F63-24FD-4447-A4B1-6FBC57D09BA9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820B15-B97F-7242-8F59-CA298CAE66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580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367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0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800" dirty="0"/>
              <a:t>When you use a continuous line </a:t>
            </a:r>
            <a:r>
              <a:rPr lang="en-GB" sz="1800" dirty="0" smtClean="0"/>
              <a:t>to </a:t>
            </a:r>
            <a:r>
              <a:rPr lang="en-GB" sz="1800" dirty="0"/>
              <a:t>form an enclosed area, you’ve created a shape, On paper, a shape is a flat enclosed area that can be measured by its height and width.</a:t>
            </a:r>
            <a:endParaRPr lang="en-US" sz="1800" dirty="0"/>
          </a:p>
          <a:p>
            <a:r>
              <a:rPr lang="en-GB" sz="1800" dirty="0"/>
              <a:t> </a:t>
            </a:r>
            <a:endParaRPr lang="en-US" sz="1800" dirty="0"/>
          </a:p>
          <a:p>
            <a:r>
              <a:rPr lang="en-GB" sz="1800" dirty="0"/>
              <a:t>Geometric shapes have </a:t>
            </a:r>
            <a:r>
              <a:rPr lang="en-GB" sz="1800" dirty="0" err="1"/>
              <a:t>definded</a:t>
            </a:r>
            <a:r>
              <a:rPr lang="en-GB" sz="1800" dirty="0"/>
              <a:t> edges. They are precise and regular. Man-made objects are often made with geometric shapes.</a:t>
            </a:r>
            <a:endParaRPr lang="en-US" sz="1800" dirty="0"/>
          </a:p>
          <a:p>
            <a:r>
              <a:rPr lang="en-GB" sz="1800" dirty="0"/>
              <a:t> </a:t>
            </a:r>
            <a:endParaRPr lang="en-US" sz="1800" dirty="0"/>
          </a:p>
          <a:p>
            <a:r>
              <a:rPr lang="en-GB" sz="1800" dirty="0"/>
              <a:t>Here are are simple geometric shapes</a:t>
            </a:r>
            <a:endParaRPr lang="en-US" sz="1800" dirty="0"/>
          </a:p>
          <a:p>
            <a:r>
              <a:rPr lang="en-GB" sz="1800" dirty="0"/>
              <a:t> </a:t>
            </a:r>
            <a:endParaRPr lang="en-US" sz="1800" dirty="0"/>
          </a:p>
          <a:p>
            <a:r>
              <a:rPr lang="en-GB" sz="1800" dirty="0"/>
              <a:t>Square, triangle, Rectangle, Circle, Oval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4128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It </a:t>
            </a:r>
            <a:r>
              <a:rPr lang="en-GB" sz="1800" dirty="0"/>
              <a:t>may surprise you to see the relationship between geometric shapes, which sounds like math class, and creating a piece of art. But geometric shapes can create a striking visual effect when you repeat them to create patterns, as shown in this quilt.</a:t>
            </a:r>
            <a:endParaRPr lang="en-US" sz="1800" dirty="0"/>
          </a:p>
          <a:p>
            <a:r>
              <a:rPr lang="en-GB" sz="1800" dirty="0"/>
              <a:t> </a:t>
            </a:r>
            <a:endParaRPr lang="en-US" sz="1800" dirty="0"/>
          </a:p>
          <a:p>
            <a:r>
              <a:rPr lang="en-GB" sz="1800" dirty="0"/>
              <a:t>Even though this quilt uses many </a:t>
            </a:r>
            <a:r>
              <a:rPr lang="en-GB" sz="1800" dirty="0" err="1"/>
              <a:t>colors</a:t>
            </a:r>
            <a:r>
              <a:rPr lang="en-GB" sz="1800" dirty="0"/>
              <a:t> and patterns of material, the repeated geometric shapes bring a sense of orderliness and unity to the piece</a:t>
            </a:r>
            <a:endParaRPr lang="en-US" sz="1800" dirty="0"/>
          </a:p>
          <a:p>
            <a:r>
              <a:rPr lang="en-GB" sz="1800" dirty="0"/>
              <a:t> 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820B15-B97F-7242-8F59-CA298CAE661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223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02A5-4FE5-49D9-9E24-09F23B90C450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16CD-67A3-4CF0-A210-F6AF31AC147F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652B35-718D-4E28-AFEB-B694A3B357E8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Isosceles Triangle 8"/>
          <p:cNvSpPr/>
          <p:nvPr userDrawn="1"/>
        </p:nvSpPr>
        <p:spPr>
          <a:xfrm rot="16200000">
            <a:off x="7547280" y="301320"/>
            <a:ext cx="1909589" cy="1306948"/>
          </a:xfrm>
          <a:prstGeom prst="triangle">
            <a:avLst>
              <a:gd name="adj" fmla="val 48331"/>
            </a:avLst>
          </a:prstGeom>
          <a:gradFill flip="none" rotWithShape="1">
            <a:gsLst>
              <a:gs pos="0">
                <a:srgbClr val="FF3400"/>
              </a:gs>
              <a:gs pos="49000">
                <a:srgbClr val="FF6600"/>
              </a:gs>
              <a:gs pos="100000">
                <a:srgbClr val="FFBE45"/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ADF12BF-1211-794B-BF80-034E78DDF12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GB" smtClean="0"/>
              <a:t>Drag picture to placeholder or click icon to add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81E0E-FE77-004F-8B9C-534B6EE9DC65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GB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F081E0E-FE77-004F-8B9C-534B6EE9DC65}" type="datetimeFigureOut">
              <a:rPr lang="en-US" smtClean="0"/>
              <a:pPr/>
              <a:t>10/20/15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6B236EC5-7EA7-2541-B533-B274B5D014A7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8" r:id="rId1"/>
    <p:sldLayoutId id="2147485529" r:id="rId2"/>
    <p:sldLayoutId id="2147485530" r:id="rId3"/>
    <p:sldLayoutId id="2147485531" r:id="rId4"/>
    <p:sldLayoutId id="2147485532" r:id="rId5"/>
    <p:sldLayoutId id="2147485533" r:id="rId6"/>
    <p:sldLayoutId id="2147485534" r:id="rId7"/>
    <p:sldLayoutId id="2147485535" r:id="rId8"/>
    <p:sldLayoutId id="2147485536" r:id="rId9"/>
    <p:sldLayoutId id="2147485537" r:id="rId10"/>
    <p:sldLayoutId id="2147485538" r:id="rId11"/>
  </p:sldLayoutIdLst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949297" y="1959641"/>
            <a:ext cx="5648623" cy="1204306"/>
          </a:xfrm>
        </p:spPr>
        <p:txBody>
          <a:bodyPr/>
          <a:lstStyle/>
          <a:p>
            <a:r>
              <a:rPr lang="en-US" sz="4000" b="1" dirty="0" smtClean="0">
                <a:cs typeface="Gill Sans"/>
              </a:rPr>
              <a:t>Explore Art</a:t>
            </a:r>
            <a:endParaRPr lang="en-US" sz="4000" b="1" dirty="0"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740" y="927100"/>
            <a:ext cx="685452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0590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" y="304800"/>
            <a:ext cx="83312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72128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17" y="1016000"/>
            <a:ext cx="7243166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1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5328592" cy="652808"/>
          </a:xfrm>
        </p:spPr>
        <p:txBody>
          <a:bodyPr anchor="t">
            <a:noAutofit/>
          </a:bodyPr>
          <a:lstStyle/>
          <a:p>
            <a:r>
              <a:rPr lang="en-US" sz="2400" b="1" cap="none" dirty="0" smtClean="0">
                <a:cs typeface="Gill Sans"/>
              </a:rPr>
              <a:t>How do artists produce texture in art?</a:t>
            </a:r>
            <a:endParaRPr lang="en-US" sz="2400" b="1" cap="none" dirty="0">
              <a:cs typeface="Gill San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512" y="1556792"/>
            <a:ext cx="3341687" cy="2002704"/>
          </a:xfrm>
        </p:spPr>
        <p:txBody>
          <a:bodyPr>
            <a:normAutofit/>
          </a:bodyPr>
          <a:lstStyle/>
          <a:p>
            <a:pPr>
              <a:tabLst>
                <a:tab pos="266700" algn="l"/>
              </a:tabLst>
            </a:pPr>
            <a:r>
              <a:rPr lang="en-US" sz="2000" cap="none" spc="0" dirty="0" smtClean="0">
                <a:cs typeface="Gill Sans"/>
              </a:rPr>
              <a:t>• 	Value is the key</a:t>
            </a:r>
          </a:p>
          <a:p>
            <a:pPr>
              <a:tabLst>
                <a:tab pos="266700" algn="l"/>
              </a:tabLst>
            </a:pPr>
            <a:r>
              <a:rPr lang="en-US" sz="2000" cap="none" spc="0" dirty="0" smtClean="0">
                <a:cs typeface="Gill Sans"/>
              </a:rPr>
              <a:t>• 	Changing light</a:t>
            </a:r>
          </a:p>
          <a:p>
            <a:pPr>
              <a:tabLst>
                <a:tab pos="266700" algn="l"/>
              </a:tabLst>
            </a:pPr>
            <a:r>
              <a:rPr lang="en-US" sz="2000" cap="none" spc="0" dirty="0" smtClean="0">
                <a:cs typeface="Gill Sans"/>
              </a:rPr>
              <a:t>• 	Highlights and shadows</a:t>
            </a:r>
            <a:endParaRPr lang="en-US" sz="2000" cap="none" spc="0" dirty="0">
              <a:cs typeface="Gill Sans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736" y="2997324"/>
            <a:ext cx="5023420" cy="357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545976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5513" y="2457638"/>
            <a:ext cx="3082454" cy="421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6339" y="3574300"/>
            <a:ext cx="2068012" cy="3121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6395" y="271464"/>
            <a:ext cx="3812152" cy="316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studiocodex.com/images/artelements/texture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3901" y="247032"/>
            <a:ext cx="2726055" cy="20402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6296263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 txBox="1">
            <a:spLocks/>
          </p:cNvSpPr>
          <p:nvPr/>
        </p:nvSpPr>
        <p:spPr>
          <a:xfrm>
            <a:off x="942281" y="1215008"/>
            <a:ext cx="3341687" cy="228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spcBef>
                <a:spcPts val="800"/>
              </a:spcBef>
              <a:buFont typeface="Arial" pitchFamily="34" charset="0"/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indent="-287338">
              <a:tabLst>
                <a:tab pos="266700" algn="l"/>
              </a:tabLst>
            </a:pPr>
            <a:r>
              <a:rPr lang="en-US" sz="2000" cap="none" spc="0" dirty="0" smtClean="0">
                <a:cs typeface="Gill Sans"/>
              </a:rPr>
              <a:t>• 	Texture can also be produced by pasting objects onto the canvas</a:t>
            </a:r>
          </a:p>
          <a:p>
            <a:pPr>
              <a:tabLst>
                <a:tab pos="266700" algn="l"/>
              </a:tabLst>
            </a:pPr>
            <a:endParaRPr lang="en-US" sz="1000" cap="none" spc="0" dirty="0" smtClean="0">
              <a:cs typeface="Gill Sans"/>
            </a:endParaRPr>
          </a:p>
          <a:p>
            <a:pPr>
              <a:tabLst>
                <a:tab pos="266700" algn="l"/>
              </a:tabLst>
            </a:pPr>
            <a:r>
              <a:rPr lang="en-US" sz="2000" cap="none" spc="0" dirty="0" smtClean="0">
                <a:cs typeface="Gill Sans"/>
              </a:rPr>
              <a:t>• 	This is called collage</a:t>
            </a:r>
            <a:endParaRPr lang="en-US" sz="2000" cap="none" spc="0" dirty="0">
              <a:cs typeface="Gill Sans"/>
            </a:endParaRPr>
          </a:p>
        </p:txBody>
      </p:sp>
      <p:pic>
        <p:nvPicPr>
          <p:cNvPr id="6" name="Picture 5" descr="http://www.environmentteam.com/art/wp-content/uploads/2011/03/collage-portrai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199" y="1988840"/>
            <a:ext cx="4685088" cy="4629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us.123rf.com/400wm/400/400/sunnytime/sunnytime0806/sunnytime080600737/3174642-elephant-collage-painting-artwork-is-created-and-painted-by-myself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3443000"/>
            <a:ext cx="3232952" cy="320039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5328592" cy="652808"/>
          </a:xfrm>
        </p:spPr>
        <p:txBody>
          <a:bodyPr anchor="t">
            <a:noAutofit/>
          </a:bodyPr>
          <a:lstStyle/>
          <a:p>
            <a:r>
              <a:rPr lang="en-US" sz="2400" b="1" cap="none" dirty="0" smtClean="0">
                <a:cs typeface="Gill Sans"/>
              </a:rPr>
              <a:t>How do artists produce texture in art?</a:t>
            </a:r>
            <a:endParaRPr lang="en-US" sz="2400" b="1" cap="none" dirty="0"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3151398251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://writestitchup.files.wordpress.com/2011/07/collage-004edited-large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3135188" cy="4425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aboutabstractart.com/wp-content/uploads/2011/12/Abstract-Collage-Art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48" y="221166"/>
            <a:ext cx="2783796" cy="278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ttp://fc01.deviantart.net/fs13/i/2007/117/f/2/Collage_portrait_by_iisacheesecake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873" y="2996952"/>
            <a:ext cx="2586111" cy="3664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4.bp.blogspot.com/-9xk8-PTxFQQ/Txm3G43Ya8I/AAAAAAAACyY/oHc2cPK9lck/s1600/12020_kiss_each_other_dpw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840975"/>
            <a:ext cx="2789379" cy="28077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717603"/>
      </p:ext>
    </p:extLst>
  </p:cSld>
  <p:clrMapOvr>
    <a:masterClrMapping/>
  </p:clrMapOvr>
  <p:transition xmlns:p14="http://schemas.microsoft.com/office/powerpoint/2010/main"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http://img1.etsystatic.com/000/0/5295051/il_fullxfull.32030994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3874"/>
            <a:ext cx="4267952" cy="6320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ttp://walyou.com/img/president-barack-obama-newspaper-headlines-collage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73031"/>
            <a:ext cx="4163888" cy="5562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2328859"/>
      </p:ext>
    </p:extLst>
  </p:cSld>
  <p:clrMapOvr>
    <a:masterClrMapping/>
  </p:clrMapOvr>
  <p:transition xmlns:p14="http://schemas.microsoft.com/office/powerpoint/2010/main"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607194" y="1836911"/>
            <a:ext cx="5563205" cy="719537"/>
          </a:xfrm>
        </p:spPr>
        <p:txBody>
          <a:bodyPr>
            <a:normAutofit/>
          </a:bodyPr>
          <a:lstStyle/>
          <a:p>
            <a:r>
              <a:rPr lang="en-US" sz="2000" spc="300" dirty="0" smtClean="0">
                <a:latin typeface="+mn-lt"/>
                <a:cs typeface="Gill Sans"/>
              </a:rPr>
              <a:t>Element of Art</a:t>
            </a:r>
            <a:endParaRPr lang="en-US" sz="2000" spc="300" dirty="0">
              <a:latin typeface="+mn-lt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993464" y="2233121"/>
            <a:ext cx="6511131" cy="744929"/>
          </a:xfrm>
        </p:spPr>
        <p:txBody>
          <a:bodyPr>
            <a:normAutofit fontScale="85000" lnSpcReduction="20000"/>
          </a:bodyPr>
          <a:lstStyle/>
          <a:p>
            <a:r>
              <a:rPr lang="en-US" sz="6000" b="1" spc="0" dirty="0" smtClean="0">
                <a:latin typeface="+mj-lt"/>
                <a:cs typeface="Gill Sans"/>
              </a:rPr>
              <a:t>Texture</a:t>
            </a:r>
            <a:endParaRPr lang="en-US" sz="6000" b="1" spc="0" dirty="0">
              <a:latin typeface="+mj-lt"/>
              <a:cs typeface="Gill Sans"/>
            </a:endParaRPr>
          </a:p>
        </p:txBody>
      </p:sp>
    </p:spTree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9952" y="3212976"/>
            <a:ext cx="4752527" cy="576064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  <a:cs typeface="Gill Sans"/>
              </a:rPr>
              <a:t>What is Texture?</a:t>
            </a:r>
            <a:endParaRPr lang="en-US" b="1" dirty="0">
              <a:solidFill>
                <a:schemeClr val="bg1"/>
              </a:solidFill>
              <a:cs typeface="Gill Sans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851920" y="4077072"/>
            <a:ext cx="4896543" cy="2448272"/>
          </a:xfrm>
          <a:prstGeom prst="rect">
            <a:avLst/>
          </a:prstGeom>
        </p:spPr>
        <p:txBody>
          <a:bodyPr vert="horz" anchor="t">
            <a:normAutofit fontScale="92500" lnSpcReduction="10000"/>
          </a:bodyPr>
          <a:lstStyle>
            <a:lvl1pPr marL="54864" indent="0" algn="l" rtl="0" eaLnBrk="1" latinLnBrk="0" hangingPunct="1">
              <a:spcBef>
                <a:spcPct val="20000"/>
              </a:spcBef>
              <a:buClr>
                <a:srgbClr val="FF6600"/>
              </a:buClr>
              <a:buSzPct val="80000"/>
              <a:buFont typeface="Wingdings 2"/>
              <a:buNone/>
              <a:defRPr kumimoji="0"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822960" indent="-285750" algn="l" rtl="0" eaLnBrk="1" latinLnBrk="0" hangingPunct="1">
              <a:spcBef>
                <a:spcPct val="20000"/>
              </a:spcBef>
              <a:buClr>
                <a:srgbClr val="FF6600"/>
              </a:buClr>
              <a:buSzPct val="95000"/>
              <a:buFont typeface="Verdana"/>
              <a:buNone/>
              <a:defRPr kumimoji="0"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06424" indent="-228600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0200" indent="-210312" algn="l" rtl="0" eaLnBrk="1" latinLnBrk="0" hangingPunct="1">
              <a:spcBef>
                <a:spcPct val="20000"/>
              </a:spcBef>
              <a:buClr>
                <a:srgbClr val="FF6600"/>
              </a:buClr>
              <a:buFont typeface="Wingdings 2"/>
              <a:buNone/>
              <a:defRPr kumimoji="0"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84832" indent="-210312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14600" indent="-182880" algn="l" rtl="0" eaLnBrk="1" latinLnBrk="0" hangingPunct="1">
              <a:spcBef>
                <a:spcPct val="20000"/>
              </a:spcBef>
              <a:buClr>
                <a:schemeClr val="accent1">
                  <a:tint val="75000"/>
                </a:schemeClr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12725"/>
            <a:r>
              <a:rPr lang="en-US" sz="1900" dirty="0" smtClean="0">
                <a:solidFill>
                  <a:schemeClr val="bg1"/>
                </a:solidFill>
                <a:cs typeface="Gill Sans"/>
              </a:rPr>
              <a:t>• 	Valuable because it brings in another sense besides sight</a:t>
            </a:r>
          </a:p>
          <a:p>
            <a:pPr marL="266700" indent="-212725"/>
            <a:endParaRPr lang="en-US" sz="1900" dirty="0">
              <a:solidFill>
                <a:schemeClr val="bg1"/>
              </a:solidFill>
              <a:cs typeface="Gill Sans"/>
            </a:endParaRPr>
          </a:p>
          <a:p>
            <a:pPr marL="266700" indent="-212725"/>
            <a:r>
              <a:rPr lang="en-US" sz="1900" dirty="0" smtClean="0">
                <a:solidFill>
                  <a:schemeClr val="bg1"/>
                </a:solidFill>
                <a:cs typeface="Gill Sans"/>
              </a:rPr>
              <a:t>• 	Appeals to our sense of touch</a:t>
            </a:r>
          </a:p>
          <a:p>
            <a:pPr marL="266700" indent="-212725"/>
            <a:endParaRPr lang="en-US" sz="1900" dirty="0">
              <a:solidFill>
                <a:schemeClr val="bg1"/>
              </a:solidFill>
              <a:cs typeface="Gill Sans"/>
            </a:endParaRPr>
          </a:p>
          <a:p>
            <a:pPr marL="266700" indent="-212725"/>
            <a:r>
              <a:rPr lang="en-US" sz="1900" dirty="0" smtClean="0">
                <a:solidFill>
                  <a:schemeClr val="bg1"/>
                </a:solidFill>
                <a:cs typeface="Gill Sans"/>
              </a:rPr>
              <a:t>• 	Artists may </a:t>
            </a:r>
            <a:r>
              <a:rPr lang="en-US" sz="1900" dirty="0">
                <a:solidFill>
                  <a:schemeClr val="bg1"/>
                </a:solidFill>
                <a:cs typeface="Gill Sans"/>
              </a:rPr>
              <a:t>try to recreate the illusion of texture, or add real texture to stimulate our tactile nature. </a:t>
            </a:r>
            <a:endParaRPr lang="en-US" sz="1900" dirty="0" smtClean="0">
              <a:solidFill>
                <a:schemeClr val="bg1"/>
              </a:solidFill>
              <a:cs typeface="Gill Sans"/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" y="548680"/>
            <a:ext cx="9144000" cy="239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512654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92276" y="4221088"/>
            <a:ext cx="5636790" cy="2016224"/>
          </a:xfrm>
        </p:spPr>
        <p:txBody>
          <a:bodyPr>
            <a:normAutofit/>
          </a:bodyPr>
          <a:lstStyle/>
          <a:p>
            <a:pPr marL="266700" indent="-266700"/>
            <a:r>
              <a:rPr lang="en-US" sz="1800" cap="none" spc="0" dirty="0" smtClean="0">
                <a:solidFill>
                  <a:schemeClr val="bg1"/>
                </a:solidFill>
                <a:cs typeface="Gill Sans"/>
              </a:rPr>
              <a:t>• 	Texture is related to value, in that it’s created by modifying the light on a surface </a:t>
            </a:r>
          </a:p>
          <a:p>
            <a:pPr marL="266700" indent="-266700"/>
            <a:endParaRPr lang="en-US" sz="1800" cap="none" spc="0" dirty="0" smtClean="0">
              <a:solidFill>
                <a:schemeClr val="bg1"/>
              </a:solidFill>
              <a:cs typeface="Gill Sans"/>
            </a:endParaRPr>
          </a:p>
          <a:p>
            <a:pPr marL="266700" indent="-266700"/>
            <a:r>
              <a:rPr lang="en-US" sz="1800" cap="none" spc="0" dirty="0" smtClean="0">
                <a:solidFill>
                  <a:schemeClr val="bg1"/>
                </a:solidFill>
                <a:cs typeface="Gill Sans"/>
              </a:rPr>
              <a:t>• 	We don’t need to touch a shiny silver bowl to know its surface is hard, smooth, and polished </a:t>
            </a:r>
          </a:p>
          <a:p>
            <a:pPr marL="0"/>
            <a:endParaRPr lang="en-US" sz="1800" dirty="0">
              <a:solidFill>
                <a:schemeClr val="bg1"/>
              </a:solidFill>
            </a:endParaRPr>
          </a:p>
          <a:p>
            <a:pPr marL="0"/>
            <a:endParaRPr lang="en-US" sz="1800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276" y="404664"/>
            <a:ext cx="2959100" cy="284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276" y="980728"/>
            <a:ext cx="19050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968028"/>
            <a:ext cx="19050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52842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692696"/>
            <a:ext cx="4392487" cy="2304256"/>
          </a:xfrm>
        </p:spPr>
        <p:txBody>
          <a:bodyPr>
            <a:noAutofit/>
          </a:bodyPr>
          <a:lstStyle/>
          <a:p>
            <a:pPr marL="266700" indent="-266700"/>
            <a:r>
              <a:rPr lang="en-US" sz="1800" cap="none" spc="0" dirty="0" smtClean="0">
                <a:cs typeface="Gill Sans"/>
              </a:rPr>
              <a:t>• 	We can “sense” a crumpled piece of paper’s texture because of the hundreds of broken, abrupt value changes</a:t>
            </a:r>
          </a:p>
          <a:p>
            <a:pPr marL="266700" indent="-266700"/>
            <a:endParaRPr lang="en-US" sz="1800" cap="none" spc="0" dirty="0" smtClean="0">
              <a:cs typeface="Gill Sans"/>
            </a:endParaRPr>
          </a:p>
          <a:p>
            <a:pPr marL="266700" indent="-266700"/>
            <a:r>
              <a:rPr lang="en-US" sz="1800" cap="none" spc="0" dirty="0" smtClean="0">
                <a:cs typeface="Gill Sans"/>
              </a:rPr>
              <a:t>• 	In sculpture, hammering, carving, embossing or molding the surface </a:t>
            </a:r>
            <a:br>
              <a:rPr lang="en-US" sz="1800" cap="none" spc="0" dirty="0" smtClean="0">
                <a:cs typeface="Gill Sans"/>
              </a:rPr>
            </a:br>
            <a:r>
              <a:rPr lang="en-US" sz="1800" cap="none" spc="0" dirty="0" smtClean="0">
                <a:cs typeface="Gill Sans"/>
              </a:rPr>
              <a:t>of the material adds texture</a:t>
            </a:r>
            <a:endParaRPr lang="en-US" sz="1800" cap="none" spc="0" dirty="0"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5200" y="3849206"/>
            <a:ext cx="2777240" cy="22440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513" y="3921214"/>
            <a:ext cx="2657474" cy="2244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660" y="3085670"/>
            <a:ext cx="1773452" cy="354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459761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1" y="681609"/>
            <a:ext cx="5238422" cy="52384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272711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13" y="1143000"/>
            <a:ext cx="6259874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12229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505057"/>
            <a:ext cx="7793598" cy="584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91805"/>
      </p:ext>
    </p:extLst>
  </p:cSld>
  <p:clrMapOvr>
    <a:masterClrMapping/>
  </p:clrMapOvr>
  <p:transition xmlns:p14="http://schemas.microsoft.com/office/powerpoint/2010/main" spd="slow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6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Angles.thmx</Template>
  <TotalTime>8673</TotalTime>
  <Words>120</Words>
  <Application>Microsoft Macintosh PowerPoint</Application>
  <PresentationFormat>On-screen Show (4:3)</PresentationFormat>
  <Paragraphs>38</Paragraphs>
  <Slides>17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Angles</vt:lpstr>
      <vt:lpstr>Explore Art</vt:lpstr>
      <vt:lpstr>Element of Art</vt:lpstr>
      <vt:lpstr>What is Texture?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do artists produce texture in art?</vt:lpstr>
      <vt:lpstr>PowerPoint Presentation</vt:lpstr>
      <vt:lpstr>How do artists produce texture in art?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Elements of Art</dc:title>
  <dc:creator>Joanne Richardson</dc:creator>
  <cp:lastModifiedBy>Joanne</cp:lastModifiedBy>
  <cp:revision>377</cp:revision>
  <cp:lastPrinted>2010-12-10T07:18:53Z</cp:lastPrinted>
  <dcterms:created xsi:type="dcterms:W3CDTF">2010-11-08T02:18:32Z</dcterms:created>
  <dcterms:modified xsi:type="dcterms:W3CDTF">2015-10-20T23:27:10Z</dcterms:modified>
</cp:coreProperties>
</file>