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614" r:id="rId1"/>
  </p:sldMasterIdLst>
  <p:notesMasterIdLst>
    <p:notesMasterId r:id="rId12"/>
  </p:notesMasterIdLst>
  <p:handoutMasterIdLst>
    <p:handoutMasterId r:id="rId13"/>
  </p:handoutMasterIdLst>
  <p:sldIdLst>
    <p:sldId id="280" r:id="rId2"/>
    <p:sldId id="281" r:id="rId3"/>
    <p:sldId id="291" r:id="rId4"/>
    <p:sldId id="292" r:id="rId5"/>
    <p:sldId id="284" r:id="rId6"/>
    <p:sldId id="285" r:id="rId7"/>
    <p:sldId id="286" r:id="rId8"/>
    <p:sldId id="288" r:id="rId9"/>
    <p:sldId id="287" r:id="rId10"/>
    <p:sldId id="289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19">
          <p15:clr>
            <a:srgbClr val="A4A3A4"/>
          </p15:clr>
        </p15:guide>
        <p15:guide id="2" pos="42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FFBE45"/>
    <a:srgbClr val="FF3400"/>
    <a:srgbClr val="FFC466"/>
    <a:srgbClr val="FFE549"/>
    <a:srgbClr val="FFB20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5" autoAdjust="0"/>
    <p:restoredTop sz="92295" autoAdjust="0"/>
  </p:normalViewPr>
  <p:slideViewPr>
    <p:cSldViewPr snapToObjects="1">
      <p:cViewPr varScale="1">
        <p:scale>
          <a:sx n="74" d="100"/>
          <a:sy n="74" d="100"/>
        </p:scale>
        <p:origin x="-1872" y="-96"/>
      </p:cViewPr>
      <p:guideLst>
        <p:guide orient="horz" pos="4319"/>
        <p:guide pos="42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9" d="100"/>
          <a:sy n="89" d="100"/>
        </p:scale>
        <p:origin x="-367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C9836-148E-9640-95D9-707ED8F1BEF4}" type="datetimeFigureOut">
              <a:rPr lang="en-US" smtClean="0"/>
              <a:t>10/20/15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E421C-4A55-B94D-A8CD-6431B953D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8764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33F63-24FD-4447-A4B1-6FBC57D09BA9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20B15-B97F-7242-8F59-CA298CAE661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58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367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20B15-B97F-7242-8F59-CA298CAE661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39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9" name="Isosceles Triangle 8"/>
          <p:cNvSpPr/>
          <p:nvPr userDrawn="1"/>
        </p:nvSpPr>
        <p:spPr>
          <a:xfrm rot="16200000">
            <a:off x="7547280" y="301320"/>
            <a:ext cx="1909589" cy="1306948"/>
          </a:xfrm>
          <a:prstGeom prst="triangle">
            <a:avLst>
              <a:gd name="adj" fmla="val 48331"/>
            </a:avLst>
          </a:prstGeom>
          <a:gradFill flip="none" rotWithShape="1">
            <a:gsLst>
              <a:gs pos="0">
                <a:srgbClr val="FF3400"/>
              </a:gs>
              <a:gs pos="49000">
                <a:srgbClr val="FF6600"/>
              </a:gs>
              <a:gs pos="100000">
                <a:srgbClr val="FFBE45"/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F081E0E-FE77-004F-8B9C-534B6EE9DC65}" type="datetimeFigureOut">
              <a:rPr lang="en-US" smtClean="0"/>
              <a:pPr/>
              <a:t>10/20/15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6B236EC5-7EA7-2541-B533-B274B5D014A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15" r:id="rId1"/>
    <p:sldLayoutId id="2147485616" r:id="rId2"/>
    <p:sldLayoutId id="2147485617" r:id="rId3"/>
    <p:sldLayoutId id="2147485618" r:id="rId4"/>
    <p:sldLayoutId id="2147485619" r:id="rId5"/>
    <p:sldLayoutId id="2147485620" r:id="rId6"/>
    <p:sldLayoutId id="2147485621" r:id="rId7"/>
    <p:sldLayoutId id="2147485622" r:id="rId8"/>
    <p:sldLayoutId id="2147485623" r:id="rId9"/>
    <p:sldLayoutId id="2147485624" r:id="rId10"/>
    <p:sldLayoutId id="2147485625" r:id="rId11"/>
  </p:sldLayoutIdLst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930749" y="1854212"/>
            <a:ext cx="5349210" cy="1436419"/>
          </a:xfrm>
        </p:spPr>
        <p:txBody>
          <a:bodyPr/>
          <a:lstStyle/>
          <a:p>
            <a:r>
              <a:rPr lang="en-US" sz="6000" dirty="0" smtClean="0"/>
              <a:t>Explore art</a:t>
            </a:r>
            <a:endParaRPr lang="en-US" sz="6000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209800"/>
            <a:ext cx="241040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4572000"/>
            <a:ext cx="1557758" cy="2553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-122080"/>
            <a:ext cx="1564588" cy="23318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9552" y="69269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all" dirty="0" smtClean="0">
                <a:latin typeface="+mj-lt"/>
                <a:ea typeface="+mj-ea"/>
                <a:cs typeface="+mj-cs"/>
              </a:rPr>
              <a:t>CLAY…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7783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Eleme</a:t>
            </a:r>
            <a:r>
              <a:rPr lang="en-US" sz="3600" dirty="0" smtClean="0">
                <a:latin typeface="Franklin Gothic Medium"/>
                <a:cs typeface="Franklin Gothic Medium"/>
              </a:rPr>
              <a:t>nt</a:t>
            </a:r>
            <a:r>
              <a:rPr lang="en-US" sz="3600" dirty="0" smtClean="0"/>
              <a:t>s of Art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000" dirty="0" smtClean="0"/>
              <a:t>form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179314232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444" y="365760"/>
            <a:ext cx="4328456" cy="548640"/>
          </a:xfrm>
        </p:spPr>
        <p:txBody>
          <a:bodyPr anchor="b">
            <a:normAutofit/>
          </a:bodyPr>
          <a:lstStyle/>
          <a:p>
            <a:pPr algn="l"/>
            <a:r>
              <a:rPr lang="en-US" dirty="0" smtClean="0"/>
              <a:t>What is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5444" y="1189201"/>
            <a:ext cx="4589004" cy="646331"/>
          </a:xfrm>
        </p:spPr>
        <p:txBody>
          <a:bodyPr wrap="square">
            <a:spAutoFit/>
          </a:bodyPr>
          <a:lstStyle/>
          <a:p>
            <a:pPr marL="0" indent="0" algn="l"/>
            <a:r>
              <a:rPr lang="en-US" sz="1800" dirty="0"/>
              <a:t>Form is the element of art that describes a </a:t>
            </a:r>
            <a:r>
              <a:rPr lang="en-US" sz="1800" dirty="0" smtClean="0"/>
              <a:t>shape with </a:t>
            </a:r>
            <a:r>
              <a:rPr lang="en-US" sz="1800" dirty="0"/>
              <a:t>three dimensions</a:t>
            </a:r>
            <a:r>
              <a:rPr lang="en-US" sz="1800" dirty="0" smtClean="0"/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0" y="381949"/>
            <a:ext cx="2761062" cy="43202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2167773"/>
            <a:ext cx="16598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500" dirty="0" smtClean="0"/>
              <a:t>HEIGHT</a:t>
            </a:r>
            <a:endParaRPr lang="en-US" sz="2800" b="1" spc="5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67544" y="548680"/>
            <a:ext cx="0" cy="41535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619944" y="4854599"/>
            <a:ext cx="265591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2915816" y="3068960"/>
            <a:ext cx="648072" cy="151026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076056" y="2628200"/>
            <a:ext cx="14635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500" dirty="0" smtClean="0"/>
              <a:t>WIDTH</a:t>
            </a:r>
            <a:endParaRPr lang="en-US" sz="2800" b="1" spc="5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3088627"/>
            <a:ext cx="1475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pc="500" dirty="0" smtClean="0"/>
              <a:t>DEPTH</a:t>
            </a:r>
            <a:endParaRPr lang="en-US" sz="2800" b="1" spc="500" dirty="0"/>
          </a:p>
        </p:txBody>
      </p:sp>
    </p:spTree>
    <p:extLst>
      <p:ext uri="{BB962C8B-B14F-4D97-AF65-F5344CB8AC3E}">
        <p14:creationId xmlns:p14="http://schemas.microsoft.com/office/powerpoint/2010/main" val="417261856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5444" y="365760"/>
            <a:ext cx="4328456" cy="548640"/>
          </a:xfrm>
        </p:spPr>
        <p:txBody>
          <a:bodyPr anchor="b">
            <a:normAutofit/>
          </a:bodyPr>
          <a:lstStyle/>
          <a:p>
            <a:pPr algn="l"/>
            <a:r>
              <a:rPr lang="en-US" dirty="0" smtClean="0"/>
              <a:t>What is form?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5444" y="1189201"/>
            <a:ext cx="4661012" cy="2893100"/>
          </a:xfrm>
        </p:spPr>
        <p:txBody>
          <a:bodyPr wrap="square">
            <a:spAutoFit/>
          </a:bodyPr>
          <a:lstStyle/>
          <a:p>
            <a:pPr marL="0" indent="0">
              <a:tabLst>
                <a:tab pos="185738" algn="l"/>
              </a:tabLst>
            </a:pPr>
            <a:r>
              <a:rPr lang="en-US" sz="1800" dirty="0" smtClean="0"/>
              <a:t>• Unlike </a:t>
            </a:r>
            <a:r>
              <a:rPr lang="en-US" sz="1800" dirty="0"/>
              <a:t>a flat shape drawn on paper, you can </a:t>
            </a:r>
            <a:r>
              <a:rPr lang="en-US" sz="1800" dirty="0" smtClean="0"/>
              <a:t>	view </a:t>
            </a:r>
            <a:r>
              <a:rPr lang="en-US" sz="1800" dirty="0"/>
              <a:t>a </a:t>
            </a:r>
            <a:r>
              <a:rPr lang="en-US" sz="1800" dirty="0" smtClean="0"/>
              <a:t>form </a:t>
            </a:r>
            <a:r>
              <a:rPr lang="en-US" sz="1800" dirty="0"/>
              <a:t>on all sides. </a:t>
            </a:r>
            <a:endParaRPr lang="en-US" sz="1800" dirty="0" smtClean="0"/>
          </a:p>
          <a:p>
            <a:pPr marL="0" indent="0">
              <a:tabLst>
                <a:tab pos="185738" algn="l"/>
              </a:tabLst>
            </a:pPr>
            <a:r>
              <a:rPr lang="en-US" sz="1800" dirty="0" smtClean="0"/>
              <a:t>• Sometimes </a:t>
            </a:r>
            <a:r>
              <a:rPr lang="en-US" sz="1800" dirty="0"/>
              <a:t>each view is the same and </a:t>
            </a:r>
            <a:r>
              <a:rPr lang="en-US" sz="1800" dirty="0" smtClean="0"/>
              <a:t>	sometimes it’s </a:t>
            </a:r>
            <a:r>
              <a:rPr lang="en-US" sz="1800" dirty="0"/>
              <a:t>different</a:t>
            </a:r>
            <a:r>
              <a:rPr lang="en-US" sz="1800" dirty="0" smtClean="0"/>
              <a:t>.</a:t>
            </a:r>
          </a:p>
          <a:p>
            <a:pPr marL="0" indent="0">
              <a:tabLst>
                <a:tab pos="185738" algn="l"/>
              </a:tabLst>
            </a:pPr>
            <a:r>
              <a:rPr lang="en-US" sz="1800" dirty="0" smtClean="0"/>
              <a:t>• We </a:t>
            </a:r>
            <a:r>
              <a:rPr lang="en-US" sz="1800" dirty="0"/>
              <a:t>are surrounded by forms, both natural </a:t>
            </a:r>
            <a:r>
              <a:rPr lang="en-US" sz="1800" dirty="0" smtClean="0"/>
              <a:t>	and </a:t>
            </a:r>
            <a:r>
              <a:rPr lang="en-US" sz="1800" dirty="0"/>
              <a:t>man-made. </a:t>
            </a:r>
            <a:endParaRPr lang="en-US" sz="1800" dirty="0" smtClean="0"/>
          </a:p>
          <a:p>
            <a:pPr marL="0" indent="0"/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Just </a:t>
            </a:r>
            <a:r>
              <a:rPr lang="en-US" sz="1800" dirty="0"/>
              <a:t>like shapes, forms are described as either geometric or free-form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0" y="381949"/>
            <a:ext cx="2761062" cy="432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022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4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Geometric forms</a:t>
            </a:r>
            <a:endParaRPr lang="en-US" b="0" dirty="0"/>
          </a:p>
        </p:txBody>
      </p:sp>
      <p:sp>
        <p:nvSpPr>
          <p:cNvPr id="49" name="Text Placeholder 4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800" dirty="0" smtClean="0"/>
              <a:t>Geometric forms are precise and regular. </a:t>
            </a:r>
          </a:p>
          <a:p>
            <a:pPr marL="285750" indent="-285750">
              <a:buFont typeface="Arial"/>
              <a:buChar char="•"/>
            </a:pPr>
            <a:r>
              <a:rPr lang="en-US" sz="1800" dirty="0" smtClean="0"/>
              <a:t>We know cubes, pyramids, cylinders, spheres and cones. </a:t>
            </a:r>
            <a:endParaRPr lang="en-US" sz="18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713" y="2110814"/>
            <a:ext cx="3096187" cy="29023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6800" y="2095250"/>
            <a:ext cx="2891175" cy="28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246486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cap="none" dirty="0" smtClean="0"/>
              <a:t>Free-form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822960" y="1100628"/>
            <a:ext cx="7925504" cy="3579849"/>
          </a:xfrm>
        </p:spPr>
        <p:txBody>
          <a:bodyPr>
            <a:noAutofit/>
          </a:bodyPr>
          <a:lstStyle/>
          <a:p>
            <a:pPr marL="0" indent="0"/>
            <a:r>
              <a:rPr lang="en-US" sz="1800" dirty="0" smtClean="0"/>
              <a:t>• Free-form objects are irregular and uneven. </a:t>
            </a:r>
          </a:p>
          <a:p>
            <a:pPr marL="0" indent="0"/>
            <a:r>
              <a:rPr lang="en-US" sz="1800" dirty="0" smtClean="0"/>
              <a:t>The natural world is full of free-form objects – trees, rocks, clouds, and even you! Anything that has height, width and depth and does not have a precise and regular shape is described as free-form.</a:t>
            </a:r>
            <a:endParaRPr lang="en-US" sz="1800" dirty="0"/>
          </a:p>
        </p:txBody>
      </p:sp>
      <p:pic>
        <p:nvPicPr>
          <p:cNvPr id="5" name="Picture 4" descr="DSCN2680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2738438"/>
            <a:ext cx="2616277" cy="3488370"/>
          </a:xfrm>
          <a:prstGeom prst="rect">
            <a:avLst/>
          </a:prstGeom>
        </p:spPr>
      </p:pic>
      <p:pic>
        <p:nvPicPr>
          <p:cNvPr id="8" name="Picture 7" descr="DSCN2617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492" y="2742394"/>
            <a:ext cx="2623551" cy="349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07195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57201"/>
            <a:ext cx="4320480" cy="1027584"/>
          </a:xfrm>
        </p:spPr>
        <p:txBody>
          <a:bodyPr>
            <a:normAutofit/>
          </a:bodyPr>
          <a:lstStyle/>
          <a:p>
            <a:r>
              <a:rPr lang="en-US" sz="2800" b="0" dirty="0" smtClean="0"/>
              <a:t>Sculptures in </a:t>
            </a:r>
            <a:br>
              <a:rPr lang="en-US" sz="2800" b="0" dirty="0" smtClean="0"/>
            </a:br>
            <a:r>
              <a:rPr lang="en-US" sz="2800" b="0" dirty="0" smtClean="0"/>
              <a:t>different materials</a:t>
            </a:r>
            <a:endParaRPr lang="en-US" sz="2800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11560" y="1556792"/>
            <a:ext cx="3960440" cy="3785592"/>
          </a:xfrm>
        </p:spPr>
        <p:txBody>
          <a:bodyPr>
            <a:noAutofit/>
          </a:bodyPr>
          <a:lstStyle/>
          <a:p>
            <a:r>
              <a:rPr lang="en-US" sz="1800" cap="none" spc="0" dirty="0" smtClean="0"/>
              <a:t>Artists use form to create 3-D works of art called sculpture. </a:t>
            </a:r>
          </a:p>
          <a:p>
            <a:r>
              <a:rPr lang="en-US" sz="1800" cap="none" spc="0" dirty="0" smtClean="0"/>
              <a:t>They use many different techniques and different materials, including: wood, metal &amp; stone… </a:t>
            </a:r>
            <a:endParaRPr lang="en-US" sz="1800" cap="none" spc="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150" y="-12700"/>
            <a:ext cx="1924050" cy="2565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397" y="4073624"/>
            <a:ext cx="1769395" cy="2784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1150" y="2295624"/>
            <a:ext cx="2370666" cy="177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15200" y="-12700"/>
            <a:ext cx="583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wood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311138" y="2133600"/>
            <a:ext cx="2587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solidFill>
                  <a:schemeClr val="bg1"/>
                </a:solidFill>
              </a:rPr>
              <a:t>m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e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</a:rPr>
              <a:t>t</a:t>
            </a:r>
            <a:r>
              <a:rPr lang="en-US" sz="3600" dirty="0" smtClean="0">
                <a:solidFill>
                  <a:schemeClr val="bg1"/>
                </a:solidFill>
              </a:rPr>
              <a:t> a </a:t>
            </a:r>
            <a:r>
              <a:rPr lang="en-US" sz="3600" dirty="0" err="1" smtClean="0">
                <a:solidFill>
                  <a:schemeClr val="bg1"/>
                </a:solidFill>
              </a:rPr>
              <a:t>l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86600" y="3995678"/>
            <a:ext cx="603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</a:t>
            </a:r>
            <a:endParaRPr lang="en-US" sz="36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 algn="ctr"/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n</a:t>
            </a:r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68371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0020" y="0"/>
            <a:ext cx="2295180" cy="22544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8238" y="4488569"/>
            <a:ext cx="3218850" cy="243828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39000" y="-22324"/>
            <a:ext cx="583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>
                <a:solidFill>
                  <a:schemeClr val="tx2">
                    <a:lumMod val="50000"/>
                  </a:schemeClr>
                </a:solidFill>
              </a:rPr>
              <a:t>f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</a:endParaRPr>
          </a:p>
          <a:p>
            <a:pPr lvl="0" algn="ctr"/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ood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6" name="Picture 15" descr="DSCN1840.JP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359" b="-2359"/>
          <a:stretch/>
        </p:blipFill>
        <p:spPr>
          <a:xfrm>
            <a:off x="5024387" y="2179643"/>
            <a:ext cx="2887043" cy="2365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76056" y="3934797"/>
            <a:ext cx="2587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solidFill>
                  <a:schemeClr val="bg1"/>
                </a:solidFill>
              </a:rPr>
              <a:t>f o n d a n t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172400" y="4771017"/>
            <a:ext cx="60325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/>
              <a:t>i</a:t>
            </a:r>
            <a:endParaRPr lang="en-US" sz="3600" dirty="0" smtClean="0"/>
          </a:p>
          <a:p>
            <a:pPr lvl="0" algn="ctr"/>
            <a:r>
              <a:rPr lang="en-US" sz="3600" dirty="0" smtClean="0"/>
              <a:t>c</a:t>
            </a:r>
          </a:p>
          <a:p>
            <a:pPr lvl="0" algn="ctr"/>
            <a:r>
              <a:rPr lang="en-US" sz="3600" dirty="0"/>
              <a:t>e</a:t>
            </a:r>
            <a:endParaRPr lang="en-US" sz="36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39552" y="692696"/>
            <a:ext cx="36724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all" dirty="0">
                <a:latin typeface="+mj-lt"/>
                <a:ea typeface="+mj-ea"/>
                <a:cs typeface="+mj-cs"/>
              </a:rPr>
              <a:t>food, </a:t>
            </a:r>
            <a:r>
              <a:rPr lang="en-US" sz="2800" cap="all" dirty="0" smtClean="0">
                <a:latin typeface="+mj-lt"/>
                <a:ea typeface="+mj-ea"/>
                <a:cs typeface="+mj-cs"/>
              </a:rPr>
              <a:t>fondant, ICE…</a:t>
            </a:r>
            <a:endParaRPr lang="en-US" sz="2800" cap="all" dirty="0">
              <a:latin typeface="+mj-lt"/>
              <a:ea typeface="+mj-ea"/>
              <a:cs typeface="+mj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74712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585" y="1"/>
            <a:ext cx="2276127" cy="20342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586" y="2034220"/>
            <a:ext cx="3137614" cy="2147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9585" y="4181743"/>
            <a:ext cx="2342199" cy="27636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112637" y="-228600"/>
            <a:ext cx="5835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sand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76800" y="1905000"/>
            <a:ext cx="2587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l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endParaRPr lang="en-US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15712" y="4038600"/>
            <a:ext cx="6032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Pape</a:t>
            </a:r>
            <a:endParaRPr lang="en-US" sz="360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0" algn="ctr"/>
            <a:r>
              <a:rPr lang="en-US" sz="360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</a:t>
            </a:r>
            <a:endParaRPr lang="en-US" sz="3600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692696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cap="all" dirty="0">
                <a:latin typeface="+mj-lt"/>
                <a:ea typeface="+mj-ea"/>
                <a:cs typeface="+mj-cs"/>
              </a:rPr>
              <a:t>sand, glass, paper…</a:t>
            </a:r>
          </a:p>
          <a:p>
            <a:endParaRPr lang="en-US" sz="2800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965610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10869</TotalTime>
  <Words>201</Words>
  <Application>Microsoft Macintosh PowerPoint</Application>
  <PresentationFormat>On-screen Show (4:3)</PresentationFormat>
  <Paragraphs>41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Explore art</vt:lpstr>
      <vt:lpstr>Elements of Art</vt:lpstr>
      <vt:lpstr>What is form?</vt:lpstr>
      <vt:lpstr>What is form?</vt:lpstr>
      <vt:lpstr>Geometric forms</vt:lpstr>
      <vt:lpstr>Free-form</vt:lpstr>
      <vt:lpstr>Sculptures in  different materials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Elements of Art</dc:title>
  <dc:creator>Joanne Richardson</dc:creator>
  <cp:lastModifiedBy>Joanne</cp:lastModifiedBy>
  <cp:revision>521</cp:revision>
  <cp:lastPrinted>2010-12-10T07:18:53Z</cp:lastPrinted>
  <dcterms:created xsi:type="dcterms:W3CDTF">2010-11-08T02:18:32Z</dcterms:created>
  <dcterms:modified xsi:type="dcterms:W3CDTF">2015-10-20T23:24:17Z</dcterms:modified>
</cp:coreProperties>
</file>