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602" r:id="rId1"/>
  </p:sldMasterIdLst>
  <p:notesMasterIdLst>
    <p:notesMasterId r:id="rId22"/>
  </p:notesMasterIdLst>
  <p:handoutMasterIdLst>
    <p:handoutMasterId r:id="rId23"/>
  </p:handoutMasterIdLst>
  <p:sldIdLst>
    <p:sldId id="280" r:id="rId2"/>
    <p:sldId id="256" r:id="rId3"/>
    <p:sldId id="390" r:id="rId4"/>
    <p:sldId id="391" r:id="rId5"/>
    <p:sldId id="410" r:id="rId6"/>
    <p:sldId id="411" r:id="rId7"/>
    <p:sldId id="412" r:id="rId8"/>
    <p:sldId id="395" r:id="rId9"/>
    <p:sldId id="396" r:id="rId10"/>
    <p:sldId id="397" r:id="rId11"/>
    <p:sldId id="398" r:id="rId12"/>
    <p:sldId id="399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9">
          <p15:clr>
            <a:srgbClr val="A4A3A4"/>
          </p15:clr>
        </p15:guide>
        <p15:guide id="2" orient="horz" pos="3931">
          <p15:clr>
            <a:srgbClr val="A4A3A4"/>
          </p15:clr>
        </p15:guide>
        <p15:guide id="3" orient="horz" pos="4127">
          <p15:clr>
            <a:srgbClr val="A4A3A4"/>
          </p15:clr>
        </p15:guide>
        <p15:guide id="4" pos="16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BE45"/>
    <a:srgbClr val="FF3400"/>
    <a:srgbClr val="FFC466"/>
    <a:srgbClr val="FFE549"/>
    <a:srgbClr val="FFB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3" autoAdjust="0"/>
    <p:restoredTop sz="92274" autoAdjust="0"/>
  </p:normalViewPr>
  <p:slideViewPr>
    <p:cSldViewPr snapToObjects="1">
      <p:cViewPr varScale="1">
        <p:scale>
          <a:sx n="57" d="100"/>
          <a:sy n="57" d="100"/>
        </p:scale>
        <p:origin x="1788" y="72"/>
      </p:cViewPr>
      <p:guideLst>
        <p:guide orient="horz" pos="2269"/>
        <p:guide orient="horz" pos="3931"/>
        <p:guide orient="horz" pos="4127"/>
        <p:guide pos="1633"/>
      </p:guideLst>
    </p:cSldViewPr>
  </p:slideViewPr>
  <p:outlineViewPr>
    <p:cViewPr>
      <p:scale>
        <a:sx n="33" d="100"/>
        <a:sy n="33" d="100"/>
      </p:scale>
      <p:origin x="0" y="1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36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9836-148E-9640-95D9-707ED8F1BEF4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E421C-4A55-B94D-A8CD-6431B953D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3F63-24FD-4447-A4B1-6FBC57D09BA9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20B15-B97F-7242-8F59-CA298CAE6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8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6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2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It </a:t>
            </a:r>
            <a:r>
              <a:rPr lang="en-GB" sz="1800" dirty="0"/>
              <a:t>may surprise you to see the relationship between geometric shapes, which sounds like math class, and creating a piece of art. But geometric shapes can create a striking visual effect when you repeat them to create patterns, as shown in this quilt.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  <a:p>
            <a:r>
              <a:rPr lang="en-GB" sz="1800" dirty="0"/>
              <a:t>Even though this quilt uses many </a:t>
            </a:r>
            <a:r>
              <a:rPr lang="en-GB" sz="1800" dirty="0" err="1"/>
              <a:t>colors</a:t>
            </a:r>
            <a:r>
              <a:rPr lang="en-GB" sz="1800" dirty="0"/>
              <a:t> and patterns of material, the repeated geometric shapes bring a sense of orderliness and unity to the piece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2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8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Isosceles Triangle 8"/>
          <p:cNvSpPr/>
          <p:nvPr userDrawn="1"/>
        </p:nvSpPr>
        <p:spPr>
          <a:xfrm rot="16200000">
            <a:off x="7547280" y="301320"/>
            <a:ext cx="1909589" cy="1306948"/>
          </a:xfrm>
          <a:prstGeom prst="triangle">
            <a:avLst>
              <a:gd name="adj" fmla="val 48331"/>
            </a:avLst>
          </a:prstGeom>
          <a:gradFill flip="none" rotWithShape="1">
            <a:gsLst>
              <a:gs pos="0">
                <a:srgbClr val="FF3400"/>
              </a:gs>
              <a:gs pos="49000">
                <a:srgbClr val="FF6600"/>
              </a:gs>
              <a:gs pos="100000">
                <a:srgbClr val="FFBE45"/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F081E0E-FE77-004F-8B9C-534B6EE9DC65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605" r:id="rId3"/>
    <p:sldLayoutId id="2147485606" r:id="rId4"/>
    <p:sldLayoutId id="2147485607" r:id="rId5"/>
    <p:sldLayoutId id="2147485608" r:id="rId6"/>
    <p:sldLayoutId id="2147485609" r:id="rId7"/>
    <p:sldLayoutId id="2147485610" r:id="rId8"/>
    <p:sldLayoutId id="2147485611" r:id="rId9"/>
    <p:sldLayoutId id="2147485612" r:id="rId10"/>
    <p:sldLayoutId id="2147485613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30749" y="1839177"/>
            <a:ext cx="5349210" cy="1436419"/>
          </a:xfrm>
        </p:spPr>
        <p:txBody>
          <a:bodyPr/>
          <a:lstStyle/>
          <a:p>
            <a:r>
              <a:rPr lang="en-US" sz="6000" dirty="0" smtClean="0"/>
              <a:t>Explore art</a:t>
            </a:r>
            <a:endParaRPr lang="en-US" sz="60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88840"/>
            <a:ext cx="4826000" cy="478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533128"/>
            <a:ext cx="5181600" cy="519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419" y="1539806"/>
            <a:ext cx="4775200" cy="48133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87318" y="332656"/>
            <a:ext cx="7239000" cy="9490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TERTIARY Colors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7318" y="899428"/>
            <a:ext cx="72770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Further combinations of primary and secondary colors create tertiary</a:t>
            </a:r>
          </a:p>
        </p:txBody>
      </p:sp>
    </p:spTree>
    <p:extLst>
      <p:ext uri="{BB962C8B-B14F-4D97-AF65-F5344CB8AC3E}">
        <p14:creationId xmlns:p14="http://schemas.microsoft.com/office/powerpoint/2010/main" val="8314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88840"/>
            <a:ext cx="4826000" cy="478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533128"/>
            <a:ext cx="5181600" cy="5194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419" y="1539806"/>
            <a:ext cx="4775200" cy="48133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7318" y="332656"/>
            <a:ext cx="7239000" cy="9490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Complimentary Colors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318" y="893475"/>
            <a:ext cx="8001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Colors that are opposite 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each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other on the color wheel are </a:t>
            </a:r>
            <a:r>
              <a:rPr lang="en-US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considered to be complementary colors.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139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54" y="2132856"/>
            <a:ext cx="4638494" cy="42342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7318" y="332656"/>
            <a:ext cx="7239000" cy="9490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Cool and Warm Colors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318" y="899428"/>
            <a:ext cx="7641066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Color can be divided into three groups: warm colors</a:t>
            </a:r>
            <a:r>
              <a:rPr lang="en-US" dirty="0" smtClean="0"/>
              <a:t>, cool </a:t>
            </a:r>
            <a:r>
              <a:rPr lang="en-US" dirty="0"/>
              <a:t>colors, and </a:t>
            </a:r>
            <a:r>
              <a:rPr lang="en-US" dirty="0" smtClean="0"/>
              <a:t>neutrals.</a:t>
            </a:r>
          </a:p>
          <a:p>
            <a:r>
              <a:rPr lang="en-US" b="1" dirty="0"/>
              <a:t>Warm colors</a:t>
            </a:r>
            <a:r>
              <a:rPr lang="en-US" dirty="0"/>
              <a:t> are vivid and energetic, and tend to advance in space.</a:t>
            </a:r>
          </a:p>
          <a:p>
            <a:r>
              <a:rPr lang="en-US" b="1" dirty="0"/>
              <a:t>Cool colors</a:t>
            </a:r>
            <a:r>
              <a:rPr lang="en-US" dirty="0"/>
              <a:t> give an impression of calm, and create a soothing impression.</a:t>
            </a:r>
          </a:p>
          <a:p>
            <a:r>
              <a:rPr lang="en-US" dirty="0"/>
              <a:t>White, black and gray are considered to be neutral.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509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3314700"/>
            <a:ext cx="4680519" cy="576064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n-US" dirty="0" err="1" smtClean="0"/>
              <a:t>Today’S</a:t>
            </a:r>
            <a:r>
              <a:rPr lang="en-US" dirty="0" smtClean="0"/>
              <a:t> Featured Artist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283968" y="3890764"/>
            <a:ext cx="4680519" cy="2634580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rgbClr val="FF6600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rgbClr val="FF6600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 smtClean="0">
                <a:solidFill>
                  <a:schemeClr val="tx1"/>
                </a:solidFill>
              </a:rPr>
              <a:t>Paul Cézanne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1839 -1906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• </a:t>
            </a:r>
            <a:r>
              <a:rPr lang="en-US" i="1" dirty="0">
                <a:solidFill>
                  <a:schemeClr val="tx1"/>
                </a:solidFill>
              </a:rPr>
              <a:t>Father of Modern Art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• Frenchman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• Distinct style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• </a:t>
            </a:r>
            <a:r>
              <a:rPr lang="en-US" i="1" dirty="0" smtClean="0">
                <a:solidFill>
                  <a:schemeClr val="tx1"/>
                </a:solidFill>
              </a:rPr>
              <a:t>Short </a:t>
            </a:r>
            <a:r>
              <a:rPr lang="en-US" i="1" dirty="0">
                <a:solidFill>
                  <a:schemeClr val="tx1"/>
                </a:solidFill>
              </a:rPr>
              <a:t>brush stroke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• </a:t>
            </a:r>
            <a:r>
              <a:rPr lang="en-US" i="1" dirty="0" smtClean="0">
                <a:solidFill>
                  <a:schemeClr val="tx1"/>
                </a:solidFill>
              </a:rPr>
              <a:t>use of bright </a:t>
            </a:r>
            <a:r>
              <a:rPr lang="en-US" i="1" dirty="0">
                <a:solidFill>
                  <a:schemeClr val="tx1"/>
                </a:solidFill>
              </a:rPr>
              <a:t>colors</a:t>
            </a:r>
            <a:endParaRPr lang="en-US" dirty="0" smtClean="0">
              <a:solidFill>
                <a:schemeClr val="tx1"/>
              </a:solidFill>
            </a:endParaRPr>
          </a:p>
          <a:p>
            <a:pPr mar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79912" y="2100370"/>
            <a:ext cx="4464496" cy="4046413"/>
          </a:xfrm>
          <a:prstGeom prst="rect">
            <a:avLst/>
          </a:prstGeom>
        </p:spPr>
        <p:txBody>
          <a:bodyPr vert="horz" lIns="91440" tIns="45720" rIns="91440" bIns="9144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2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692547"/>
            <a:ext cx="2644006" cy="38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65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77" t="4400"/>
          <a:stretch/>
        </p:blipFill>
        <p:spPr>
          <a:xfrm>
            <a:off x="825004" y="332656"/>
            <a:ext cx="2882900" cy="3684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04" b="5319"/>
          <a:stretch/>
        </p:blipFill>
        <p:spPr>
          <a:xfrm>
            <a:off x="4355975" y="332656"/>
            <a:ext cx="3640983" cy="2855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405" r="3617"/>
          <a:stretch/>
        </p:blipFill>
        <p:spPr>
          <a:xfrm>
            <a:off x="1115616" y="4229100"/>
            <a:ext cx="3134124" cy="2421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681" b="6410"/>
          <a:stretch/>
        </p:blipFill>
        <p:spPr>
          <a:xfrm>
            <a:off x="4807386" y="3573016"/>
            <a:ext cx="3797062" cy="30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172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354" b="6111"/>
          <a:stretch/>
        </p:blipFill>
        <p:spPr>
          <a:xfrm>
            <a:off x="606899" y="188640"/>
            <a:ext cx="7997549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96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140"/>
            <a:ext cx="7924850" cy="62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76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4680519" cy="576064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n-US" dirty="0" smtClean="0"/>
              <a:t>Our project today</a:t>
            </a:r>
            <a:br>
              <a:rPr lang="en-US" dirty="0" smtClean="0"/>
            </a:br>
            <a:r>
              <a:rPr lang="en-US" sz="2700" dirty="0" smtClean="0">
                <a:latin typeface="+mn-lt"/>
              </a:rPr>
              <a:t>warm and cool hand</a:t>
            </a:r>
            <a:endParaRPr lang="en-US" sz="27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5" y="1628800"/>
            <a:ext cx="3448531" cy="4563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55" y="1700808"/>
            <a:ext cx="3440472" cy="44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104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4680519" cy="576064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n-US" dirty="0" smtClean="0"/>
              <a:t>Our project today</a:t>
            </a:r>
            <a:br>
              <a:rPr lang="en-US" dirty="0" smtClean="0"/>
            </a:br>
            <a:r>
              <a:rPr lang="en-US" sz="2200" dirty="0" smtClean="0">
                <a:latin typeface="+mn-lt"/>
              </a:rPr>
              <a:t>warm and cool hand Variations</a:t>
            </a:r>
            <a:endParaRPr lang="en-US" sz="2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99964"/>
            <a:ext cx="7560840" cy="38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824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4680519" cy="576064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n-US" dirty="0" smtClean="0"/>
              <a:t>Our project today</a:t>
            </a:r>
            <a:br>
              <a:rPr lang="en-US" dirty="0" smtClean="0"/>
            </a:br>
            <a:r>
              <a:rPr lang="en-US" sz="2200" dirty="0" smtClean="0">
                <a:latin typeface="+mn-lt"/>
              </a:rPr>
              <a:t>warm and cool hand </a:t>
            </a:r>
            <a:endParaRPr lang="en-US" sz="2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6783926" cy="46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630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180866" y="2321041"/>
            <a:ext cx="5648623" cy="859934"/>
          </a:xfrm>
        </p:spPr>
        <p:txBody>
          <a:bodyPr>
            <a:noAutofit/>
          </a:bodyPr>
          <a:lstStyle/>
          <a:p>
            <a:r>
              <a:rPr lang="en-US" sz="6600" dirty="0" smtClean="0"/>
              <a:t>COLOR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988835" y="2340797"/>
            <a:ext cx="4539147" cy="569381"/>
          </a:xfrm>
        </p:spPr>
        <p:txBody>
          <a:bodyPr>
            <a:normAutofit/>
          </a:bodyPr>
          <a:lstStyle/>
          <a:p>
            <a:r>
              <a:rPr lang="en-US" sz="2400" spc="260" dirty="0">
                <a:latin typeface="Gill Sans"/>
                <a:cs typeface="Gill Sans"/>
              </a:rPr>
              <a:t>Element of 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23" y="2996952"/>
            <a:ext cx="4762500" cy="38229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fun with the color wheel!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identify the complementary colors?</a:t>
            </a:r>
            <a:endParaRPr lang="en-US" dirty="0"/>
          </a:p>
        </p:txBody>
      </p:sp>
      <p:pic>
        <p:nvPicPr>
          <p:cNvPr id="1026" name="Picture 2" descr="Image result for color wheel complementary color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7212"/>
            <a:ext cx="3888432" cy="390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3720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4935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3314700"/>
            <a:ext cx="4680519" cy="576064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b="0" dirty="0" smtClean="0"/>
              <a:t>Properties of Color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283968" y="4077072"/>
            <a:ext cx="4680519" cy="2448272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rgbClr val="FF6600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rgbClr val="FF6600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 smtClean="0">
                <a:solidFill>
                  <a:schemeClr val="tx1"/>
                </a:solidFill>
              </a:rPr>
              <a:t>There are 3 properties of color –</a:t>
            </a:r>
          </a:p>
          <a:p>
            <a:pPr marL="0"/>
            <a:r>
              <a:rPr lang="en-US" b="1" dirty="0" smtClean="0">
                <a:solidFill>
                  <a:schemeClr val="tx1"/>
                </a:solidFill>
              </a:rPr>
              <a:t>Hue, Value </a:t>
            </a:r>
            <a:r>
              <a:rPr lang="en-US" dirty="0" smtClean="0">
                <a:solidFill>
                  <a:schemeClr val="tx1"/>
                </a:solidFill>
              </a:rPr>
              <a:t>and</a:t>
            </a:r>
            <a:r>
              <a:rPr lang="en-US" b="1" dirty="0" smtClean="0">
                <a:solidFill>
                  <a:schemeClr val="tx1"/>
                </a:solidFill>
              </a:rPr>
              <a:t> Intensity </a:t>
            </a:r>
          </a:p>
          <a:p>
            <a:pPr marL="0"/>
            <a:endParaRPr lang="en-US" dirty="0" smtClean="0"/>
          </a:p>
          <a:p>
            <a:pPr mar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883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3314700"/>
            <a:ext cx="4680519" cy="576064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b="0" dirty="0" smtClean="0"/>
              <a:t>HUE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283968" y="4077072"/>
            <a:ext cx="4680519" cy="2448272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rgbClr val="FF6600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rgbClr val="FF6600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 smtClean="0">
                <a:solidFill>
                  <a:schemeClr val="tx1"/>
                </a:solidFill>
              </a:rPr>
              <a:t>Another word for color. Hue refers to a pure color – one without shade or tint.</a:t>
            </a:r>
            <a:endParaRPr lang="en-US" b="1" dirty="0" smtClean="0">
              <a:solidFill>
                <a:schemeClr val="tx1"/>
              </a:solidFill>
            </a:endParaRPr>
          </a:p>
          <a:p>
            <a:pPr marL="0"/>
            <a:endParaRPr lang="en-US" dirty="0" smtClean="0"/>
          </a:p>
          <a:p>
            <a:pPr mar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7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3314700"/>
            <a:ext cx="4680519" cy="576064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b="0" dirty="0" smtClean="0"/>
              <a:t>VALUE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283968" y="3890764"/>
            <a:ext cx="4680519" cy="2634580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rgbClr val="FF6600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rgbClr val="FF6600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 smtClean="0">
                <a:solidFill>
                  <a:schemeClr val="tx1"/>
                </a:solidFill>
              </a:rPr>
              <a:t>The darkness or lightness of color. A </a:t>
            </a:r>
            <a:r>
              <a:rPr lang="en-US" dirty="0" smtClean="0"/>
              <a:t> </a:t>
            </a:r>
            <a:r>
              <a:rPr lang="en-US" dirty="0">
                <a:solidFill>
                  <a:schemeClr val="tx1"/>
                </a:solidFill>
              </a:rPr>
              <a:t>color’s value changes when white or black is </a:t>
            </a:r>
            <a:r>
              <a:rPr lang="en-US" dirty="0" smtClean="0">
                <a:solidFill>
                  <a:schemeClr val="tx1"/>
                </a:solidFill>
              </a:rPr>
              <a:t>added.</a:t>
            </a:r>
            <a:endParaRPr lang="en-US" b="1" dirty="0" smtClean="0">
              <a:solidFill>
                <a:schemeClr val="tx1"/>
              </a:solidFill>
            </a:endParaRPr>
          </a:p>
          <a:p>
            <a:pPr marL="0"/>
            <a:endParaRPr lang="en-US" dirty="0" smtClean="0"/>
          </a:p>
          <a:p>
            <a:pPr mar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797152"/>
            <a:ext cx="4307230" cy="11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463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3314700"/>
            <a:ext cx="4680519" cy="576064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b="0" dirty="0" smtClean="0"/>
              <a:t>INTENSITY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283968" y="3890764"/>
            <a:ext cx="4680519" cy="2634580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rgbClr val="FF6600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rgbClr val="FF6600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 smtClean="0">
                <a:solidFill>
                  <a:schemeClr val="tx1"/>
                </a:solidFill>
              </a:rPr>
              <a:t>The brightness or dullness of a color. </a:t>
            </a:r>
            <a:endParaRPr lang="en-US" dirty="0" smtClean="0"/>
          </a:p>
          <a:p>
            <a:pPr marL="0"/>
            <a:r>
              <a:rPr lang="en-US" dirty="0" smtClean="0">
                <a:solidFill>
                  <a:schemeClr val="tx1"/>
                </a:solidFill>
              </a:rPr>
              <a:t>High </a:t>
            </a:r>
            <a:r>
              <a:rPr lang="en-US" dirty="0">
                <a:solidFill>
                  <a:schemeClr val="tx1"/>
                </a:solidFill>
              </a:rPr>
              <a:t>intensity= color is strong and bright; </a:t>
            </a:r>
            <a:r>
              <a:rPr lang="en-US" dirty="0" smtClean="0">
                <a:solidFill>
                  <a:schemeClr val="tx1"/>
                </a:solidFill>
              </a:rPr>
              <a:t>Low </a:t>
            </a:r>
            <a:r>
              <a:rPr lang="en-US" dirty="0">
                <a:solidFill>
                  <a:schemeClr val="tx1"/>
                </a:solidFill>
              </a:rPr>
              <a:t>intensity= color is faint and dull</a:t>
            </a:r>
            <a:endParaRPr lang="en-US" b="1" dirty="0" smtClean="0">
              <a:solidFill>
                <a:schemeClr val="tx1"/>
              </a:solidFill>
            </a:endParaRPr>
          </a:p>
          <a:p>
            <a:pPr marL="0"/>
            <a:endParaRPr lang="en-US" dirty="0" smtClean="0"/>
          </a:p>
          <a:p>
            <a:pPr marL="0"/>
            <a:endParaRPr lang="en-US" dirty="0"/>
          </a:p>
        </p:txBody>
      </p:sp>
      <p:pic>
        <p:nvPicPr>
          <p:cNvPr id="7" name="Picture 6" descr="http://www.glencoe.com/sites/common_assets/art/artquests/color_properties_files/image026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 bwMode="auto">
          <a:xfrm>
            <a:off x="4335760" y="5085184"/>
            <a:ext cx="1641600" cy="1125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3522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18" y="332656"/>
            <a:ext cx="7239000" cy="949046"/>
          </a:xfrm>
        </p:spPr>
        <p:txBody>
          <a:bodyPr lIns="0" tIns="0" rIns="0" bIns="0" anchor="t"/>
          <a:lstStyle/>
          <a:p>
            <a:r>
              <a:rPr lang="en-US" b="0" dirty="0" smtClean="0"/>
              <a:t>Primary Colors</a:t>
            </a:r>
            <a:br>
              <a:rPr lang="en-US" b="0" dirty="0" smtClean="0"/>
            </a:br>
            <a:endParaRPr lang="en-US" b="0" dirty="0"/>
          </a:p>
        </p:txBody>
      </p:sp>
      <p:sp>
        <p:nvSpPr>
          <p:cNvPr id="3" name="Rectangle 2"/>
          <p:cNvSpPr/>
          <p:nvPr/>
        </p:nvSpPr>
        <p:spPr>
          <a:xfrm>
            <a:off x="387318" y="899428"/>
            <a:ext cx="72770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 smtClean="0"/>
              <a:t>Colors which </a:t>
            </a:r>
            <a:r>
              <a:rPr lang="en-US" dirty="0"/>
              <a:t>cannot be mixed in pigment from other </a:t>
            </a:r>
            <a:r>
              <a:rPr lang="en-US" dirty="0" smtClean="0"/>
              <a:t>hues…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021" y="1539806"/>
            <a:ext cx="47752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43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88840"/>
            <a:ext cx="4826000" cy="478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419" y="1539806"/>
            <a:ext cx="4775200" cy="481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7318" y="332656"/>
            <a:ext cx="7239000" cy="9490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SECONDARY Colors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7318" y="899428"/>
            <a:ext cx="72770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Are directly mixed from combinations of primary colors.</a:t>
            </a:r>
          </a:p>
        </p:txBody>
      </p:sp>
    </p:spTree>
    <p:extLst>
      <p:ext uri="{BB962C8B-B14F-4D97-AF65-F5344CB8AC3E}">
        <p14:creationId xmlns:p14="http://schemas.microsoft.com/office/powerpoint/2010/main" val="40581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10394</TotalTime>
  <Words>243</Words>
  <Application>Microsoft Office PowerPoint</Application>
  <PresentationFormat>On-screen Show (4:3)</PresentationFormat>
  <Paragraphs>41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Franklin Gothic Book</vt:lpstr>
      <vt:lpstr>Franklin Gothic Medium</vt:lpstr>
      <vt:lpstr>Gill Sans</vt:lpstr>
      <vt:lpstr>Tunga</vt:lpstr>
      <vt:lpstr>Verdana</vt:lpstr>
      <vt:lpstr>Wingdings</vt:lpstr>
      <vt:lpstr>Wingdings 2</vt:lpstr>
      <vt:lpstr>Angles</vt:lpstr>
      <vt:lpstr>Explore art</vt:lpstr>
      <vt:lpstr>COLOR</vt:lpstr>
      <vt:lpstr>PowerPoint Presentation</vt:lpstr>
      <vt:lpstr>Properties of Color</vt:lpstr>
      <vt:lpstr>HUE</vt:lpstr>
      <vt:lpstr>VALUE</vt:lpstr>
      <vt:lpstr>INTENSITY</vt:lpstr>
      <vt:lpstr>Primary Colors </vt:lpstr>
      <vt:lpstr>PowerPoint Presentation</vt:lpstr>
      <vt:lpstr>PowerPoint Presentation</vt:lpstr>
      <vt:lpstr>PowerPoint Presentation</vt:lpstr>
      <vt:lpstr>PowerPoint Presentation</vt:lpstr>
      <vt:lpstr>Today’S Featured Artist</vt:lpstr>
      <vt:lpstr>PowerPoint Presentation</vt:lpstr>
      <vt:lpstr>PowerPoint Presentation</vt:lpstr>
      <vt:lpstr>PowerPoint Presentation</vt:lpstr>
      <vt:lpstr>Our project today warm and cool hand</vt:lpstr>
      <vt:lpstr>Our project today warm and cool hand Variations</vt:lpstr>
      <vt:lpstr>Our project today warm and cool hand </vt:lpstr>
      <vt:lpstr>Have fun with the color wheel!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Art</dc:title>
  <dc:creator>Joanne Richardson</dc:creator>
  <cp:lastModifiedBy>Rahman Family</cp:lastModifiedBy>
  <cp:revision>475</cp:revision>
  <cp:lastPrinted>2010-12-10T07:18:53Z</cp:lastPrinted>
  <dcterms:created xsi:type="dcterms:W3CDTF">2010-11-08T02:18:32Z</dcterms:created>
  <dcterms:modified xsi:type="dcterms:W3CDTF">2017-05-23T07:55:05Z</dcterms:modified>
</cp:coreProperties>
</file>